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1"/>
    <p:restoredTop sz="94683"/>
  </p:normalViewPr>
  <p:slideViewPr>
    <p:cSldViewPr snapToGrid="0">
      <p:cViewPr varScale="1">
        <p:scale>
          <a:sx n="151" d="100"/>
          <a:sy n="151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F85722-D972-6FF4-068D-B30212431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91F7A00-8776-1B52-8B8C-F0F431A80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8EE9C8-8BD9-F79F-D5E8-E5AD9F091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5E3176-3FF0-4357-8C90-709649478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D32F42-CE5A-3EC1-4797-E54C786F7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79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EA6F5B-FB4A-0053-C5F8-5C8D98C79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FC81579-B849-006B-5C25-0AB5D9D97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82DBF8-987A-AC61-039B-5E21E7F4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7A779-DB78-9437-0F01-538295B17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A5A45B-E919-7BA7-512F-1D9CA0BA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68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065FE02-1E5D-9FF9-5D3C-0184B4353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84AB55A-B7E3-40A2-D272-B8E3FCC2B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6C41CA-DC44-E67C-5CFD-4DC0A39A4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AA5E65-F86B-1610-EB9F-998260850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4D3354-7FA1-44AA-6B27-B1647B4BE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03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57E998-3AAB-24FB-A569-AF4D099BB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A31DE8-16F7-5646-E1EE-B7296A75E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C45266-5067-B6E3-E867-5B27CA651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30023A-7E8A-8DCC-6131-F21053BB8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924DC7-CCF2-B728-D084-E5C83E44D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17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61B442-9BF2-B0B1-C031-8CB0C508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CC8BB7A-7CCE-1931-7E2A-979DAB213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330442-5F60-A15B-1440-67829C481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D12F57-1EA6-8326-C8EF-AE9B3F335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2E4C2A-D4D2-B4CB-5E64-0480F313E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91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3E607-C932-1620-ACD4-0B8CFE499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FB4B50-9922-379C-155D-0CA34608D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893E22E-9D12-1DDF-36B8-E986598A0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90504C-005E-0E20-0D6D-0D68B9B0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F9D8C9-1F32-8805-C762-9BB35D5C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CD46AF-4721-6E33-58F6-8F1FFC355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103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F79F16-4100-84B4-4D4D-580947B9C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C3AE5F0-B404-15ED-8D2C-A6C3D41E2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57A76A2-AE7C-A1F9-F4A2-1558CE52D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B1B06BF-DE60-4301-F3F4-D8C8B92F41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73C9C12-9EC6-21CB-273E-B132997C14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A81ED1C-65A3-3F3F-B901-3DFE28731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749DE10-0B78-FCC2-E722-A52FE5F1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1A772FD-0277-73B9-6EDB-46FD8B1FC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0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F3884B-9CD5-3D63-131B-144C8C1AB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8E0E55-91B4-FAEA-B09F-125958432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A3973A-D573-F415-979B-8B9635428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BFAE869-BC0B-B74A-09A7-3860897A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003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524B564-3920-BB7B-07FD-720910510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318F0EA-F5FF-B70C-C969-CDA6E88DD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BFE678-9902-C7A4-B173-0BBB04936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3103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F6FCDE-78BF-78FB-7816-696C9A158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E4095C-E8E7-093C-7C65-3AFDC6C71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C7EBC45-4E3F-5ACD-A08D-B196EE036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947178-B4A8-5BB8-B128-76BBA1033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545545-640B-A32A-E3FE-EB8F5E604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8A77266-B421-8791-3365-4FAD68FAB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305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157CA8-1AAB-4BDD-7B52-3E00E87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6F081B4-100B-9233-4FC2-C367C377A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CCCDEA-76E4-DF62-AC04-13E4911F0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86403-E6DA-E2FE-A672-A23B525CA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B4CEBA8-C620-69A9-1D12-65C443FD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19D2DB4-C461-3FF5-DA60-28F4BBCF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8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763130C-72AC-5B4E-8379-A0B0EDF53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DB0B518-5DC1-CB9A-9F7F-85C40341A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99F3EBD-0D1F-13E7-CD74-457059EAE0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F68CB2-8E39-BE49-9640-7D9D8021F0B4}" type="datetimeFigureOut">
              <a:rPr lang="it-IT" smtClean="0"/>
              <a:t>18/07/25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C41B8E-FC2D-AC93-B446-38E0F44DC4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086B81-3A48-AABD-BDF1-DC082DC9FC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EB27C1-42EA-854C-91E9-0D62D33D0C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92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0E973F-34FC-D790-59B2-B1EB23D3E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BF5C606-3697-6531-FCA6-0EF754627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/>
          <a:lstStyle/>
          <a:p>
            <a:pPr lvl="0" algn="l"/>
            <a:r>
              <a:rPr lang="it-IT" sz="2800" dirty="0"/>
              <a:t>Cosa ci si aspetta dall’IA applicata ai processi decisionali nelle organizzazioni?</a:t>
            </a:r>
          </a:p>
          <a:p>
            <a:pPr lvl="1" algn="l"/>
            <a:endParaRPr lang="it-IT" sz="2400" dirty="0"/>
          </a:p>
          <a:p>
            <a:pPr lvl="1" algn="l"/>
            <a:r>
              <a:rPr lang="it-IT" sz="2400" dirty="0"/>
              <a:t>- oltre a supporto ai decisori, elaborazione di grandi quantità di dati (big data) e altro ancora, anche predittività, proattività (per es. prevenzione)</a:t>
            </a:r>
          </a:p>
          <a:p>
            <a:pPr algn="l"/>
            <a:r>
              <a:rPr lang="it-IT" dirty="0"/>
              <a:t> </a:t>
            </a:r>
          </a:p>
          <a:p>
            <a:pPr algn="l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093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D0190-180B-3BF1-D793-064ECC7F4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C0D199-00E4-FBBB-703F-DD2B9346D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4E6F8C6-7EC6-EACA-9E07-BFDDB2908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>
            <a:noAutofit/>
          </a:bodyPr>
          <a:lstStyle/>
          <a:p>
            <a:pPr marL="457200" lvl="0" indent="-457200" algn="l">
              <a:buFontTx/>
              <a:buChar char="-"/>
            </a:pPr>
            <a:r>
              <a:rPr lang="it-IT" sz="3200" dirty="0"/>
              <a:t>Due esempi:</a:t>
            </a:r>
          </a:p>
          <a:p>
            <a:pPr marL="914400" lvl="1" indent="-457200" algn="l">
              <a:buFontTx/>
              <a:buChar char="-"/>
            </a:pPr>
            <a:r>
              <a:rPr lang="it-IT" sz="2800" dirty="0"/>
              <a:t>Paradosso della previsione: la previsione cambia le premesse della previsione stessa (sociologia degli anni ‘60: self-</a:t>
            </a:r>
            <a:r>
              <a:rPr lang="it-IT" sz="2800" dirty="0" err="1"/>
              <a:t>fulfilling</a:t>
            </a:r>
            <a:r>
              <a:rPr lang="it-IT" sz="2800" dirty="0"/>
              <a:t>/self-</a:t>
            </a:r>
            <a:r>
              <a:rPr lang="it-IT" sz="2800" dirty="0" err="1"/>
              <a:t>defeating</a:t>
            </a:r>
            <a:r>
              <a:rPr lang="it-IT" sz="2800" dirty="0"/>
              <a:t> </a:t>
            </a:r>
            <a:r>
              <a:rPr lang="it-IT" sz="2800" dirty="0" err="1"/>
              <a:t>prophecies</a:t>
            </a:r>
            <a:r>
              <a:rPr lang="it-IT" sz="2800" dirty="0"/>
              <a:t>)</a:t>
            </a:r>
          </a:p>
          <a:p>
            <a:pPr marL="914400" lvl="1" indent="-457200" algn="l">
              <a:buFontTx/>
              <a:buChar char="-"/>
            </a:pPr>
            <a:endParaRPr lang="it-IT" sz="2800" dirty="0"/>
          </a:p>
          <a:p>
            <a:pPr marL="914400" lvl="1" indent="-457200" algn="l">
              <a:buFontTx/>
              <a:buChar char="-"/>
            </a:pPr>
            <a:r>
              <a:rPr lang="it-IT" sz="2800" dirty="0"/>
              <a:t>Paradosso della prevenzione: non si può dimostrare che abbia funzionato/che funzioni</a:t>
            </a:r>
          </a:p>
        </p:txBody>
      </p:sp>
    </p:spTree>
    <p:extLst>
      <p:ext uri="{BB962C8B-B14F-4D97-AF65-F5344CB8AC3E}">
        <p14:creationId xmlns:p14="http://schemas.microsoft.com/office/powerpoint/2010/main" val="2332668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17829-C66D-45F7-55F7-81F4DC99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726B3C-E927-B0EB-5EE7-62E0E5194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88E688-030B-0A35-3413-CAD0B8E4F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>
            <a:noAutofit/>
          </a:bodyPr>
          <a:lstStyle/>
          <a:p>
            <a:pPr marL="457200" lvl="0" indent="-457200" algn="l">
              <a:buFontTx/>
              <a:buChar char="-"/>
            </a:pPr>
            <a:r>
              <a:rPr lang="it-IT" dirty="0"/>
              <a:t>Bibliografia citata (escluso Luhmann…):</a:t>
            </a:r>
          </a:p>
          <a:p>
            <a:pPr algn="l"/>
            <a:r>
              <a:rPr lang="it-IT" sz="1600" dirty="0" err="1"/>
              <a:t>Cevolini</a:t>
            </a:r>
            <a:r>
              <a:rPr lang="it-IT" sz="1600" dirty="0"/>
              <a:t>, A., &amp; Esposito, E., 2020, </a:t>
            </a:r>
            <a:r>
              <a:rPr lang="it-IT" sz="1600" i="1" dirty="0"/>
              <a:t>From pool to </a:t>
            </a:r>
            <a:r>
              <a:rPr lang="it-IT" sz="1600" i="1" dirty="0" err="1"/>
              <a:t>profile</a:t>
            </a:r>
            <a:r>
              <a:rPr lang="it-IT" sz="1600" i="1" dirty="0"/>
              <a:t>: Social </a:t>
            </a:r>
            <a:r>
              <a:rPr lang="it-IT" sz="1600" i="1" dirty="0" err="1"/>
              <a:t>consequences</a:t>
            </a:r>
            <a:r>
              <a:rPr lang="it-IT" sz="1600" i="1" dirty="0"/>
              <a:t> of </a:t>
            </a:r>
            <a:r>
              <a:rPr lang="it-IT" sz="1600" i="1" dirty="0" err="1"/>
              <a:t>algorithmic</a:t>
            </a:r>
            <a:r>
              <a:rPr lang="it-IT" sz="1600" i="1" dirty="0"/>
              <a:t> </a:t>
            </a:r>
            <a:r>
              <a:rPr lang="it-IT" sz="1600" i="1" dirty="0" err="1"/>
              <a:t>prediction</a:t>
            </a:r>
            <a:r>
              <a:rPr lang="it-IT" sz="1600" i="1" dirty="0"/>
              <a:t> in insurance</a:t>
            </a:r>
            <a:r>
              <a:rPr lang="it-IT" sz="1600" dirty="0"/>
              <a:t>, Big Data &amp; Society, n. 2, a. VII. DOI: https://</a:t>
            </a:r>
            <a:r>
              <a:rPr lang="it-IT" sz="1600" dirty="0" err="1"/>
              <a:t>doi.org</a:t>
            </a:r>
            <a:r>
              <a:rPr lang="it-IT" sz="1600" dirty="0"/>
              <a:t>/10.1177/2053951720939228</a:t>
            </a:r>
          </a:p>
          <a:p>
            <a:pPr algn="l"/>
            <a:r>
              <a:rPr lang="de-DE" sz="1600" dirty="0"/>
              <a:t>Lars Clausen, Wolf </a:t>
            </a:r>
            <a:r>
              <a:rPr lang="de-DE" sz="1600" dirty="0" err="1"/>
              <a:t>R.Dombrowsky</a:t>
            </a:r>
            <a:r>
              <a:rPr lang="it-IT" sz="1600" dirty="0"/>
              <a:t>, </a:t>
            </a:r>
            <a:r>
              <a:rPr lang="de-DE" sz="1600" dirty="0"/>
              <a:t>1984, Warnpraxis und Warnlogik, Zeitschrift für Soziologie, XIII, 4, pp. 293-307</a:t>
            </a:r>
            <a:endParaRPr lang="it-IT" sz="1600" dirty="0"/>
          </a:p>
          <a:p>
            <a:pPr algn="l"/>
            <a:r>
              <a:rPr lang="it-IT" sz="1600" dirty="0"/>
              <a:t>Elena Esposito, 2023, Luhmann, sugli algoritmi, nel 1966 , Quaderni di teoria sociale, 2, pp. 93-101</a:t>
            </a:r>
          </a:p>
          <a:p>
            <a:pPr algn="l"/>
            <a:r>
              <a:rPr lang="en-US" sz="1600" dirty="0"/>
              <a:t>G.L.S. Shackle</a:t>
            </a:r>
            <a:r>
              <a:rPr lang="it-IT" sz="1600" dirty="0"/>
              <a:t>, </a:t>
            </a:r>
            <a:r>
              <a:rPr lang="en-US" sz="1600" dirty="0"/>
              <a:t>1979, Imagination and the Nature of Choice, Edinburgh UP</a:t>
            </a:r>
            <a:endParaRPr lang="it-IT" sz="1600" dirty="0"/>
          </a:p>
          <a:p>
            <a:pPr algn="l"/>
            <a:r>
              <a:rPr lang="it-IT" sz="1600" dirty="0"/>
              <a:t>Heinz Von Foerster,</a:t>
            </a:r>
            <a:r>
              <a:rPr lang="en-US" sz="1600" dirty="0"/>
              <a:t> 2003, Understanding Understanding: Essays on Cybernetics and Cognition, Springer Verlag, New York</a:t>
            </a:r>
            <a:endParaRPr lang="it-IT" sz="1600" dirty="0"/>
          </a:p>
          <a:p>
            <a:pPr algn="l"/>
            <a:r>
              <a:rPr lang="en-US" sz="1600" dirty="0"/>
              <a:t>P. </a:t>
            </a:r>
            <a:r>
              <a:rPr lang="en-US" sz="1600" dirty="0" err="1"/>
              <a:t>Watzlavick</a:t>
            </a:r>
            <a:r>
              <a:rPr lang="en-US" sz="1600" dirty="0"/>
              <a:t>, D.D. Jackson, H.J. Beavin, 1962, Pragmatics of human communication: a study of interactional patterns pathologies, and paradoxes, New York-London, </a:t>
            </a:r>
            <a:r>
              <a:rPr lang="en-US" sz="1600" dirty="0" err="1"/>
              <a:t>Norton&amp;Company</a:t>
            </a:r>
            <a:r>
              <a:rPr lang="en-US" sz="1600" dirty="0"/>
              <a:t>; trad. it. 1971, </a:t>
            </a:r>
            <a:r>
              <a:rPr lang="en-US" sz="1600" dirty="0" err="1"/>
              <a:t>Pragmatica</a:t>
            </a:r>
            <a:r>
              <a:rPr lang="en-US" sz="1600" dirty="0"/>
              <a:t> </a:t>
            </a:r>
            <a:r>
              <a:rPr lang="en-US" sz="1600" dirty="0" err="1"/>
              <a:t>della</a:t>
            </a:r>
            <a:r>
              <a:rPr lang="en-US" sz="1600" dirty="0"/>
              <a:t> </a:t>
            </a:r>
            <a:r>
              <a:rPr lang="en-US" sz="1600" dirty="0" err="1"/>
              <a:t>comu­nicazione</a:t>
            </a:r>
            <a:r>
              <a:rPr lang="en-US" sz="1600" dirty="0"/>
              <a:t> </a:t>
            </a:r>
            <a:r>
              <a:rPr lang="en-US" sz="1600" dirty="0" err="1"/>
              <a:t>umana</a:t>
            </a:r>
            <a:r>
              <a:rPr lang="en-US" sz="1600" dirty="0"/>
              <a:t>, </a:t>
            </a:r>
            <a:r>
              <a:rPr lang="en-US" sz="1600" dirty="0" err="1"/>
              <a:t>Astrolabio</a:t>
            </a:r>
            <a:r>
              <a:rPr lang="en-US" sz="1600" dirty="0"/>
              <a:t>, Roma</a:t>
            </a:r>
          </a:p>
          <a:p>
            <a:pPr algn="l"/>
            <a:r>
              <a:rPr lang="it-IT" sz="1600" dirty="0"/>
              <a:t>Karl E. </a:t>
            </a:r>
            <a:r>
              <a:rPr lang="it-IT" sz="1600" dirty="0" err="1"/>
              <a:t>Weick</a:t>
            </a:r>
            <a:r>
              <a:rPr lang="it-IT" sz="1600" dirty="0"/>
              <a:t>, </a:t>
            </a:r>
            <a:r>
              <a:rPr lang="en-US" sz="1600" dirty="0"/>
              <a:t>1995, Sensemaking in Organizations, Sage, Thousand Oaks; tr. it. </a:t>
            </a:r>
            <a:r>
              <a:rPr lang="it-IT" sz="1600" dirty="0"/>
              <a:t>Senso e significato nell’organizzazione: alla ricerca delle ambiguità e delle contraddizioni nei processi organizzativi, </a:t>
            </a:r>
            <a:r>
              <a:rPr lang="it-IT" sz="1600" dirty="0" err="1"/>
              <a:t>R</a:t>
            </a:r>
            <a:r>
              <a:rPr lang="it-IT" sz="1600" dirty="0"/>
              <a:t>. Cortina, Milano, 1997</a:t>
            </a:r>
          </a:p>
          <a:p>
            <a:pPr marL="457200" lvl="0" indent="-457200" algn="l">
              <a:buFontTx/>
              <a:buChar char="-"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81633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7E3B1-3340-E724-29D3-C0AA4948F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693B61-4D09-572D-2801-1573D63F7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076BEC-5D99-9189-5FCB-5557647FA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/>
          <a:lstStyle/>
          <a:p>
            <a:pPr lvl="0" algn="l"/>
            <a:r>
              <a:rPr lang="it-IT" sz="3200" dirty="0"/>
              <a:t>Definizione di “decisione”:</a:t>
            </a:r>
          </a:p>
          <a:p>
            <a:pPr lvl="0" algn="l"/>
            <a:endParaRPr lang="it-IT" dirty="0"/>
          </a:p>
          <a:p>
            <a:pPr marL="800100" lvl="1" indent="-342900" algn="l">
              <a:buFontTx/>
              <a:buChar char="-"/>
            </a:pPr>
            <a:r>
              <a:rPr lang="it-IT" sz="2800" dirty="0"/>
              <a:t>Scelta tra alternative (</a:t>
            </a:r>
            <a:r>
              <a:rPr lang="it-IT" sz="2800" dirty="0" err="1"/>
              <a:t>Shackle</a:t>
            </a:r>
            <a:r>
              <a:rPr lang="it-IT" sz="2800" dirty="0"/>
              <a:t>, Luhmann)</a:t>
            </a:r>
          </a:p>
          <a:p>
            <a:pPr marL="800100" lvl="1" indent="-342900" algn="l">
              <a:buFontTx/>
              <a:buChar char="-"/>
            </a:pPr>
            <a:endParaRPr lang="it-IT" sz="2800" dirty="0"/>
          </a:p>
          <a:p>
            <a:pPr marL="800100" lvl="1" indent="-342900" algn="l">
              <a:buFontTx/>
              <a:buChar char="-"/>
            </a:pPr>
            <a:r>
              <a:rPr lang="it-IT" sz="2800" dirty="0"/>
              <a:t>Alternative: sono uguali e diverse</a:t>
            </a:r>
          </a:p>
          <a:p>
            <a:pPr marL="800100" lvl="1" indent="-342900" algn="l">
              <a:buFontTx/>
              <a:buChar char="-"/>
            </a:pPr>
            <a:endParaRPr lang="it-IT" sz="2800" dirty="0"/>
          </a:p>
          <a:p>
            <a:pPr marL="800100" lvl="1" indent="-342900" algn="l">
              <a:buFontTx/>
              <a:buChar char="-"/>
            </a:pPr>
            <a:r>
              <a:rPr lang="it-IT" sz="2800" dirty="0"/>
              <a:t>Il decisore deve creare incertezza: ogni alternativa ha senso</a:t>
            </a:r>
          </a:p>
        </p:txBody>
      </p:sp>
    </p:spTree>
    <p:extLst>
      <p:ext uri="{BB962C8B-B14F-4D97-AF65-F5344CB8AC3E}">
        <p14:creationId xmlns:p14="http://schemas.microsoft.com/office/powerpoint/2010/main" val="189857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7A2CE-65C9-1947-784D-9010AAC48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79AC20-6148-5E79-D065-39ABFC5CA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2A09B3F-61FE-A0BB-17EA-08A37A11E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/>
          <a:lstStyle/>
          <a:p>
            <a:pPr marL="457200" lvl="0" indent="-457200" algn="l">
              <a:buFontTx/>
              <a:buChar char="-"/>
            </a:pPr>
            <a:r>
              <a:rPr lang="it-IT" sz="3200" dirty="0"/>
              <a:t>Decidere è quindi necessario e impossibile allo stesso tempo (Von Foerster e altri)</a:t>
            </a:r>
          </a:p>
          <a:p>
            <a:pPr marL="457200" lvl="0" indent="-457200" algn="l">
              <a:buFontTx/>
              <a:buChar char="-"/>
            </a:pPr>
            <a:r>
              <a:rPr lang="it-IT" sz="3200" dirty="0"/>
              <a:t>Soluzione tipica della teoria dell’organizzazione: la scelta del decisore è arbitraria</a:t>
            </a:r>
          </a:p>
          <a:p>
            <a:pPr marL="914400" lvl="1" indent="-457200" algn="l">
              <a:buFontTx/>
              <a:buChar char="-"/>
            </a:pPr>
            <a:r>
              <a:rPr lang="it-IT" sz="2400" dirty="0"/>
              <a:t>Ma cosa significa?</a:t>
            </a:r>
          </a:p>
          <a:p>
            <a:pPr marL="914400" lvl="1" indent="-457200" algn="l">
              <a:buFontTx/>
              <a:buChar char="-"/>
            </a:pPr>
            <a:r>
              <a:rPr lang="it-IT" sz="2400" dirty="0"/>
              <a:t>Che non si sa perché ha deciso come ha deciso</a:t>
            </a:r>
          </a:p>
          <a:p>
            <a:pPr marL="914400" lvl="1" indent="-457200" algn="l">
              <a:buFontTx/>
              <a:buChar char="-"/>
            </a:pPr>
            <a:r>
              <a:rPr lang="it-IT" sz="2400" dirty="0"/>
              <a:t>Il decisore è opaco: i suoi motivi vanno costruiti in modo artificiale dall’organizzazione</a:t>
            </a:r>
          </a:p>
          <a:p>
            <a:pPr marL="914400" lvl="1" indent="-457200" algn="l">
              <a:buFontTx/>
              <a:buChar char="-"/>
            </a:pPr>
            <a:r>
              <a:rPr lang="it-IT" sz="2400" dirty="0"/>
              <a:t>Infatti non si tratta di processi mentali, psichici, ma comunicativi</a:t>
            </a:r>
          </a:p>
        </p:txBody>
      </p:sp>
    </p:spTree>
    <p:extLst>
      <p:ext uri="{BB962C8B-B14F-4D97-AF65-F5344CB8AC3E}">
        <p14:creationId xmlns:p14="http://schemas.microsoft.com/office/powerpoint/2010/main" val="326187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74F3D-335D-359D-C42F-A11B8F7B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70058-3417-DAA0-2DA0-6C8CB3058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FD9ED57-4A77-E00F-FCA0-967E6CF4F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>
            <a:normAutofit/>
          </a:bodyPr>
          <a:lstStyle/>
          <a:p>
            <a:pPr marL="342900" lvl="0" indent="-342900" algn="l">
              <a:buFontTx/>
              <a:buChar char="-"/>
            </a:pPr>
            <a:r>
              <a:rPr lang="it-IT" sz="2800" dirty="0"/>
              <a:t>Domanda sempre più frequente: l’IA può prendere decisioni?</a:t>
            </a:r>
          </a:p>
          <a:p>
            <a:pPr marL="342900" lvl="0" indent="-342900" algn="l">
              <a:buFontTx/>
              <a:buChar char="-"/>
            </a:pPr>
            <a:r>
              <a:rPr lang="it-IT" sz="2800" dirty="0"/>
              <a:t>Un’altra domanda come risposta: l’IA è responsabile? E può essere responsabilizzata?</a:t>
            </a:r>
          </a:p>
          <a:p>
            <a:pPr marL="800100" lvl="1" indent="-342900" algn="l">
              <a:buFontTx/>
              <a:buChar char="-"/>
            </a:pPr>
            <a:r>
              <a:rPr lang="it-IT" sz="2400" dirty="0"/>
              <a:t>Responsabilità=selettività della decisione</a:t>
            </a:r>
          </a:p>
          <a:p>
            <a:pPr marL="800100" lvl="1" indent="-342900" algn="l">
              <a:buFontTx/>
              <a:buChar char="-"/>
            </a:pPr>
            <a:r>
              <a:rPr lang="it-IT" sz="2400" dirty="0"/>
              <a:t>Non è questione individuale: la selettività si determina nel corso del processo decisionale</a:t>
            </a:r>
          </a:p>
          <a:p>
            <a:pPr marL="800100" lvl="1" indent="-342900" algn="l">
              <a:buFontTx/>
              <a:buChar char="-"/>
            </a:pPr>
            <a:r>
              <a:rPr lang="it-IT" sz="2400" dirty="0"/>
              <a:t>E in caso di errori?</a:t>
            </a:r>
          </a:p>
          <a:p>
            <a:pPr marL="800100" lvl="1" indent="-342900" algn="l">
              <a:buFontTx/>
              <a:buChar char="-"/>
            </a:pPr>
            <a:r>
              <a:rPr lang="it-IT" sz="2400" dirty="0"/>
              <a:t>Accountability (</a:t>
            </a:r>
            <a:r>
              <a:rPr lang="it-IT" sz="2400" dirty="0" err="1"/>
              <a:t>Verantwortlichkeit</a:t>
            </a:r>
            <a:r>
              <a:rPr lang="it-IT" sz="2400" dirty="0"/>
              <a:t>): l’IA può essere </a:t>
            </a:r>
            <a:r>
              <a:rPr lang="it-IT" sz="2400" dirty="0" err="1"/>
              <a:t>accountable</a:t>
            </a:r>
            <a:r>
              <a:rPr lang="it-IT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08832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C7390-6D7C-2D54-B0CE-312766B62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F0E429-6F2A-6354-B6D8-8A297739EE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5EA2842-13C5-989A-ECAC-6BA5889B90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>
            <a:normAutofit/>
          </a:bodyPr>
          <a:lstStyle/>
          <a:p>
            <a:pPr lvl="0" algn="l"/>
            <a:r>
              <a:rPr lang="it-IT" sz="3200" dirty="0"/>
              <a:t>Alcuni casi:</a:t>
            </a:r>
          </a:p>
          <a:p>
            <a:pPr lvl="0" algn="l"/>
            <a:endParaRPr lang="it-IT" sz="3200" dirty="0"/>
          </a:p>
          <a:p>
            <a:pPr marL="914400" lvl="1" indent="-457200" algn="l">
              <a:buFontTx/>
              <a:buChar char="-"/>
            </a:pPr>
            <a:r>
              <a:rPr lang="it-IT" sz="2800" dirty="0"/>
              <a:t>Uso della IA per istruire una causa in tribunale (anche la sentenza?)</a:t>
            </a:r>
          </a:p>
          <a:p>
            <a:pPr marL="914400" lvl="1" indent="-457200" algn="l">
              <a:buFontTx/>
              <a:buChar char="-"/>
            </a:pPr>
            <a:r>
              <a:rPr lang="it-IT" sz="2800" dirty="0"/>
              <a:t>Uso della IA nell’insegnamento a scuola</a:t>
            </a:r>
          </a:p>
          <a:p>
            <a:pPr marL="914400" lvl="1" indent="-457200" algn="l">
              <a:buFontTx/>
              <a:buChar char="-"/>
            </a:pPr>
            <a:r>
              <a:rPr lang="it-IT" sz="2800" dirty="0"/>
              <a:t>Uso della IA per fare previsioni (per esempio in medicina o nelle forze dell’ordine…)</a:t>
            </a:r>
          </a:p>
        </p:txBody>
      </p:sp>
    </p:spTree>
    <p:extLst>
      <p:ext uri="{BB962C8B-B14F-4D97-AF65-F5344CB8AC3E}">
        <p14:creationId xmlns:p14="http://schemas.microsoft.com/office/powerpoint/2010/main" val="3276082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4228E-23CA-AEFA-2720-0C6EC7BC6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7B399D-EF1E-A441-B49C-D63333C25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D224C45-11B2-CB4E-C270-E4919A126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>
            <a:normAutofit/>
          </a:bodyPr>
          <a:lstStyle/>
          <a:p>
            <a:pPr marL="457200" lvl="0" indent="-457200" algn="l">
              <a:buFontTx/>
              <a:buChar char="-"/>
            </a:pPr>
            <a:r>
              <a:rPr lang="it-IT" sz="3200" dirty="0"/>
              <a:t>Gli algoritmi non pensano, non costruiscono alternative (Esposito)</a:t>
            </a:r>
          </a:p>
          <a:p>
            <a:pPr marL="457200" indent="-457200" algn="l">
              <a:buFontTx/>
              <a:buChar char="-"/>
            </a:pPr>
            <a:r>
              <a:rPr lang="it-IT" sz="3200" dirty="0"/>
              <a:t>Quindi non sono nemmeno decisori e nemmeno responsabili</a:t>
            </a:r>
          </a:p>
          <a:p>
            <a:pPr marL="457200" indent="-457200" algn="l">
              <a:buFontTx/>
              <a:buChar char="-"/>
            </a:pPr>
            <a:r>
              <a:rPr lang="it-IT" sz="3200" dirty="0"/>
              <a:t>E allora: dove si sposta la responsabilità e l’accountability?</a:t>
            </a:r>
          </a:p>
        </p:txBody>
      </p:sp>
    </p:spTree>
    <p:extLst>
      <p:ext uri="{BB962C8B-B14F-4D97-AF65-F5344CB8AC3E}">
        <p14:creationId xmlns:p14="http://schemas.microsoft.com/office/powerpoint/2010/main" val="3229222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C1907-1A09-BD59-DFF5-563E014E1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61D09-9565-3773-9264-660354D50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F9CC5BF-44F6-9A3E-CD77-08245C0B3D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>
            <a:noAutofit/>
          </a:bodyPr>
          <a:lstStyle/>
          <a:p>
            <a:pPr marL="800100" lvl="1" indent="-342900" algn="l">
              <a:buFontTx/>
              <a:buChar char="-"/>
            </a:pPr>
            <a:r>
              <a:rPr lang="it-IT" sz="2800" dirty="0"/>
              <a:t>Problemi:</a:t>
            </a:r>
          </a:p>
          <a:p>
            <a:pPr marL="1257300" lvl="2" indent="-342900" algn="l">
              <a:buFontTx/>
              <a:buChar char="-"/>
            </a:pPr>
            <a:r>
              <a:rPr lang="it-IT" sz="2600" dirty="0"/>
              <a:t>Gli algoritmi (le macchine digitali) sono opachi</a:t>
            </a:r>
          </a:p>
          <a:p>
            <a:pPr marL="1257300" lvl="2" indent="-342900" algn="l">
              <a:buFontTx/>
              <a:buChar char="-"/>
            </a:pPr>
            <a:r>
              <a:rPr lang="it-IT" sz="2600" dirty="0"/>
              <a:t>Non si può capire perché propongano una soluzione e non un’altra</a:t>
            </a:r>
          </a:p>
          <a:p>
            <a:pPr marL="1257300" lvl="2" indent="-342900" algn="l">
              <a:buFontTx/>
              <a:buChar char="-"/>
            </a:pPr>
            <a:r>
              <a:rPr lang="it-IT" sz="2600" dirty="0"/>
              <a:t>Per questo non sono «</a:t>
            </a:r>
            <a:r>
              <a:rPr lang="it-IT" sz="2600" dirty="0" err="1"/>
              <a:t>accountable</a:t>
            </a:r>
            <a:r>
              <a:rPr lang="it-IT" sz="2600" dirty="0"/>
              <a:t>» (Esposito)</a:t>
            </a:r>
          </a:p>
          <a:p>
            <a:pPr marL="800100" lvl="1" indent="-342900" algn="l">
              <a:buFontTx/>
              <a:buChar char="-"/>
            </a:pPr>
            <a:endParaRPr lang="it-IT" sz="2800" dirty="0"/>
          </a:p>
          <a:p>
            <a:pPr marL="800100" lvl="1" indent="-342900" algn="l">
              <a:buFontTx/>
              <a:buChar char="-"/>
            </a:pPr>
            <a:r>
              <a:rPr lang="it-IT" sz="2800" dirty="0"/>
              <a:t>Chiedere a un tecnico il senso di una proposta derivata dalla IA, è inutile – risponderebbe: non lo so</a:t>
            </a:r>
          </a:p>
        </p:txBody>
      </p:sp>
    </p:spTree>
    <p:extLst>
      <p:ext uri="{BB962C8B-B14F-4D97-AF65-F5344CB8AC3E}">
        <p14:creationId xmlns:p14="http://schemas.microsoft.com/office/powerpoint/2010/main" val="3676911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40EAF-B70F-8E9C-B2D8-D96652EB1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BEEB7-6C81-97E8-2A13-0BBA0158F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7D85F4-0B88-316D-FF9C-E5D4900540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>
            <a:noAutofit/>
          </a:bodyPr>
          <a:lstStyle/>
          <a:p>
            <a:pPr marL="800100" lvl="1" indent="-342900" algn="l">
              <a:buFontTx/>
              <a:buChar char="-"/>
            </a:pPr>
            <a:r>
              <a:rPr lang="it-IT" sz="2800" dirty="0"/>
              <a:t>Supposizione: in caso di incertezza riguardo alla selettività di una decisione, la responsabilità sale verso l’alto della gerarchia</a:t>
            </a:r>
          </a:p>
          <a:p>
            <a:pPr marL="800100" lvl="1" indent="-342900" algn="l">
              <a:buFontTx/>
              <a:buChar char="-"/>
            </a:pPr>
            <a:endParaRPr lang="it-IT" sz="2800" dirty="0"/>
          </a:p>
          <a:p>
            <a:pPr marL="800100" lvl="1" indent="-342900" algn="l">
              <a:buFontTx/>
              <a:buChar char="-"/>
            </a:pPr>
            <a:r>
              <a:rPr lang="it-IT" sz="2800" dirty="0"/>
              <a:t>Controlli del terzo ordine (</a:t>
            </a:r>
            <a:r>
              <a:rPr lang="it-IT" sz="2800" dirty="0" err="1"/>
              <a:t>Weick</a:t>
            </a:r>
            <a:r>
              <a:rPr lang="it-IT" sz="2800" dirty="0"/>
              <a:t> e </a:t>
            </a:r>
            <a:r>
              <a:rPr lang="it-IT" sz="2800" dirty="0" err="1"/>
              <a:t>Perrow</a:t>
            </a:r>
            <a:r>
              <a:rPr lang="it-IT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63557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5E70F-8D77-FFBC-0F07-83CEFBDBD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E5D43A-D92F-C308-F048-A576D9265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4235"/>
          </a:xfrm>
        </p:spPr>
        <p:txBody>
          <a:bodyPr>
            <a:normAutofit/>
          </a:bodyPr>
          <a:lstStyle/>
          <a:p>
            <a:r>
              <a:rPr lang="it-IT" sz="3200" b="1" dirty="0"/>
              <a:t>Responsabilità del decidere e nuove tecnologie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F471A6-19FB-D459-B257-5984EAEB5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616066"/>
          </a:xfrm>
        </p:spPr>
        <p:txBody>
          <a:bodyPr>
            <a:noAutofit/>
          </a:bodyPr>
          <a:lstStyle/>
          <a:p>
            <a:pPr marL="457200" lvl="0" indent="-457200" algn="l">
              <a:buFontTx/>
              <a:buChar char="-"/>
            </a:pPr>
            <a:r>
              <a:rPr lang="it-IT" sz="3200" dirty="0"/>
              <a:t>Infine: la questione dei rischi connessi all’uso della IA</a:t>
            </a:r>
          </a:p>
          <a:p>
            <a:pPr marL="457200" lvl="0" indent="-457200" algn="l">
              <a:buFontTx/>
              <a:buChar char="-"/>
            </a:pPr>
            <a:r>
              <a:rPr lang="it-IT" sz="3200" dirty="0"/>
              <a:t>Non si tratta di etica o “umanità”</a:t>
            </a:r>
          </a:p>
          <a:p>
            <a:pPr marL="457200" lvl="0" indent="-457200" algn="l">
              <a:buFontTx/>
              <a:buChar char="-"/>
            </a:pPr>
            <a:r>
              <a:rPr lang="it-IT" sz="3200" dirty="0"/>
              <a:t>Si tratta di comunicazione e del modo in cui gli osservatori si osservano a vicenda</a:t>
            </a:r>
          </a:p>
        </p:txBody>
      </p:sp>
    </p:spTree>
    <p:extLst>
      <p:ext uri="{BB962C8B-B14F-4D97-AF65-F5344CB8AC3E}">
        <p14:creationId xmlns:p14="http://schemas.microsoft.com/office/powerpoint/2010/main" val="28795725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728</Words>
  <Application>Microsoft Macintosh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di Office</vt:lpstr>
      <vt:lpstr>Responsabilità del decidere e nuove tecnologie</vt:lpstr>
      <vt:lpstr>Responsabilità del decidere e nuove tecnologie</vt:lpstr>
      <vt:lpstr>Responsabilità del decidere e nuove tecnologie</vt:lpstr>
      <vt:lpstr>Responsabilità del decidere e nuove tecnologie</vt:lpstr>
      <vt:lpstr>Responsabilità del decidere e nuove tecnologie</vt:lpstr>
      <vt:lpstr>Responsabilità del decidere e nuove tecnologie</vt:lpstr>
      <vt:lpstr>Responsabilità del decidere e nuove tecnologie</vt:lpstr>
      <vt:lpstr>Responsabilità del decidere e nuove tecnologie</vt:lpstr>
      <vt:lpstr>Responsabilità del decidere e nuove tecnologie</vt:lpstr>
      <vt:lpstr>Responsabilità del decidere e nuove tecnologie</vt:lpstr>
      <vt:lpstr>Responsabilità del decidere e nuove tecnologie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Giancarlo CORSI</dc:creator>
  <cp:lastModifiedBy>Giancarlo CORSI</cp:lastModifiedBy>
  <cp:revision>14</cp:revision>
  <dcterms:created xsi:type="dcterms:W3CDTF">2025-07-14T07:23:04Z</dcterms:created>
  <dcterms:modified xsi:type="dcterms:W3CDTF">2025-07-18T09:47:24Z</dcterms:modified>
</cp:coreProperties>
</file>