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21"/>
  </p:notesMasterIdLst>
  <p:sldIdLst>
    <p:sldId id="256" r:id="rId5"/>
    <p:sldId id="257" r:id="rId6"/>
    <p:sldId id="271" r:id="rId7"/>
    <p:sldId id="26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8" r:id="rId17"/>
    <p:sldId id="269" r:id="rId18"/>
    <p:sldId id="270" r:id="rId19"/>
    <p:sldId id="266" r:id="rId20"/>
  </p:sldIdLst>
  <p:sldSz cx="14630400" cy="8229600"/>
  <p:notesSz cx="8229600" cy="14630400"/>
  <p:embeddedFontLst>
    <p:embeddedFont>
      <p:font typeface="Franklin Gothic Book" panose="020B0503020102020204" pitchFamily="34" charset="0"/>
      <p:regular r:id="rId22"/>
      <p: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Inter" panose="020B0604020202020204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37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336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625B677-0926-461E-815C-1738D0B1D406}" type="slidenum">
              <a:rPr lang="pt-BR" smtClean="0">
                <a:solidFill>
                  <a:prstClr val="black"/>
                </a:solidFill>
              </a:rPr>
              <a:pPr/>
              <a:t>13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477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625B677-0926-461E-815C-1738D0B1D406}" type="slidenum">
              <a:rPr lang="pt-BR" smtClean="0">
                <a:solidFill>
                  <a:prstClr val="black"/>
                </a:solidFill>
              </a:rPr>
              <a:pPr/>
              <a:t>14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0257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625B677-0926-461E-815C-1738D0B1D406}" type="slidenum">
              <a:rPr lang="pt-BR" smtClean="0">
                <a:solidFill>
                  <a:prstClr val="black"/>
                </a:solidFill>
              </a:rPr>
              <a:pPr/>
              <a:t>15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7380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50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984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27" indent="0" algn="ctr">
              <a:buNone/>
              <a:defRPr sz="2400"/>
            </a:lvl2pPr>
            <a:lvl3pPr marL="1097252" indent="0" algn="ctr">
              <a:buNone/>
              <a:defRPr sz="2160"/>
            </a:lvl3pPr>
            <a:lvl4pPr marL="1645879" indent="0" algn="ctr">
              <a:buNone/>
              <a:defRPr sz="1920"/>
            </a:lvl4pPr>
            <a:lvl5pPr marL="2194505" indent="0" algn="ctr">
              <a:buNone/>
              <a:defRPr sz="1920"/>
            </a:lvl5pPr>
            <a:lvl6pPr marL="2743132" indent="0" algn="ctr">
              <a:buNone/>
              <a:defRPr sz="1920"/>
            </a:lvl6pPr>
            <a:lvl7pPr marL="3291757" indent="0" algn="ctr">
              <a:buNone/>
              <a:defRPr sz="1920"/>
            </a:lvl7pPr>
            <a:lvl8pPr marL="3840384" indent="0" algn="ctr">
              <a:buNone/>
              <a:defRPr sz="1920"/>
            </a:lvl8pPr>
            <a:lvl9pPr marL="4389011" indent="0" algn="ctr">
              <a:buNone/>
              <a:defRPr sz="192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81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837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8221" y="2051689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98221" y="5507359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2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52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879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05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132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757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384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011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411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152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7746" y="438153"/>
            <a:ext cx="12618720" cy="159067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7748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27" indent="0">
              <a:buNone/>
              <a:defRPr sz="2400" b="1"/>
            </a:lvl2pPr>
            <a:lvl3pPr marL="1097252" indent="0">
              <a:buNone/>
              <a:defRPr sz="2160" b="1"/>
            </a:lvl3pPr>
            <a:lvl4pPr marL="1645879" indent="0">
              <a:buNone/>
              <a:defRPr sz="1920" b="1"/>
            </a:lvl4pPr>
            <a:lvl5pPr marL="2194505" indent="0">
              <a:buNone/>
              <a:defRPr sz="1920" b="1"/>
            </a:lvl5pPr>
            <a:lvl6pPr marL="2743132" indent="0">
              <a:buNone/>
              <a:defRPr sz="1920" b="1"/>
            </a:lvl6pPr>
            <a:lvl7pPr marL="3291757" indent="0">
              <a:buNone/>
              <a:defRPr sz="1920" b="1"/>
            </a:lvl7pPr>
            <a:lvl8pPr marL="3840384" indent="0">
              <a:buNone/>
              <a:defRPr sz="1920" b="1"/>
            </a:lvl8pPr>
            <a:lvl9pPr marL="4389011" indent="0">
              <a:buNone/>
              <a:defRPr sz="192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07748" y="3006090"/>
            <a:ext cx="6189344" cy="442150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7406641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27" indent="0">
              <a:buNone/>
              <a:defRPr sz="2400" b="1"/>
            </a:lvl2pPr>
            <a:lvl3pPr marL="1097252" indent="0">
              <a:buNone/>
              <a:defRPr sz="2160" b="1"/>
            </a:lvl3pPr>
            <a:lvl4pPr marL="1645879" indent="0">
              <a:buNone/>
              <a:defRPr sz="1920" b="1"/>
            </a:lvl4pPr>
            <a:lvl5pPr marL="2194505" indent="0">
              <a:buNone/>
              <a:defRPr sz="1920" b="1"/>
            </a:lvl5pPr>
            <a:lvl6pPr marL="2743132" indent="0">
              <a:buNone/>
              <a:defRPr sz="1920" b="1"/>
            </a:lvl6pPr>
            <a:lvl7pPr marL="3291757" indent="0">
              <a:buNone/>
              <a:defRPr sz="1920" b="1"/>
            </a:lvl7pPr>
            <a:lvl8pPr marL="3840384" indent="0">
              <a:buNone/>
              <a:defRPr sz="1920" b="1"/>
            </a:lvl8pPr>
            <a:lvl9pPr marL="4389011" indent="0">
              <a:buNone/>
              <a:defRPr sz="192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7406641" y="3006090"/>
            <a:ext cx="6219826" cy="442150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300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2391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00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19826" y="1184913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27" indent="0">
              <a:buNone/>
              <a:defRPr sz="1680"/>
            </a:lvl2pPr>
            <a:lvl3pPr marL="1097252" indent="0">
              <a:buNone/>
              <a:defRPr sz="1440"/>
            </a:lvl3pPr>
            <a:lvl4pPr marL="1645879" indent="0">
              <a:buNone/>
              <a:defRPr sz="1200"/>
            </a:lvl4pPr>
            <a:lvl5pPr marL="2194505" indent="0">
              <a:buNone/>
              <a:defRPr sz="1200"/>
            </a:lvl5pPr>
            <a:lvl6pPr marL="2743132" indent="0">
              <a:buNone/>
              <a:defRPr sz="1200"/>
            </a:lvl6pPr>
            <a:lvl7pPr marL="3291757" indent="0">
              <a:buNone/>
              <a:defRPr sz="1200"/>
            </a:lvl7pPr>
            <a:lvl8pPr marL="3840384" indent="0">
              <a:buNone/>
              <a:defRPr sz="1200"/>
            </a:lvl8pPr>
            <a:lvl9pPr marL="4389011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251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219826" y="1184913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27" indent="0">
              <a:buNone/>
              <a:defRPr sz="3360"/>
            </a:lvl2pPr>
            <a:lvl3pPr marL="1097252" indent="0">
              <a:buNone/>
              <a:defRPr sz="2880"/>
            </a:lvl3pPr>
            <a:lvl4pPr marL="1645879" indent="0">
              <a:buNone/>
              <a:defRPr sz="2400"/>
            </a:lvl4pPr>
            <a:lvl5pPr marL="2194505" indent="0">
              <a:buNone/>
              <a:defRPr sz="2400"/>
            </a:lvl5pPr>
            <a:lvl6pPr marL="2743132" indent="0">
              <a:buNone/>
              <a:defRPr sz="2400"/>
            </a:lvl6pPr>
            <a:lvl7pPr marL="3291757" indent="0">
              <a:buNone/>
              <a:defRPr sz="2400"/>
            </a:lvl7pPr>
            <a:lvl8pPr marL="3840384" indent="0">
              <a:buNone/>
              <a:defRPr sz="2400"/>
            </a:lvl8pPr>
            <a:lvl9pPr marL="4389011" indent="0">
              <a:buNone/>
              <a:defRPr sz="24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27" indent="0">
              <a:buNone/>
              <a:defRPr sz="1680"/>
            </a:lvl2pPr>
            <a:lvl3pPr marL="1097252" indent="0">
              <a:buNone/>
              <a:defRPr sz="1440"/>
            </a:lvl3pPr>
            <a:lvl4pPr marL="1645879" indent="0">
              <a:buNone/>
              <a:defRPr sz="1200"/>
            </a:lvl4pPr>
            <a:lvl5pPr marL="2194505" indent="0">
              <a:buNone/>
              <a:defRPr sz="1200"/>
            </a:lvl5pPr>
            <a:lvl6pPr marL="2743132" indent="0">
              <a:buNone/>
              <a:defRPr sz="1200"/>
            </a:lvl6pPr>
            <a:lvl7pPr marL="3291757" indent="0">
              <a:buNone/>
              <a:defRPr sz="1200"/>
            </a:lvl7pPr>
            <a:lvl8pPr marL="3840384" indent="0">
              <a:buNone/>
              <a:defRPr sz="1200"/>
            </a:lvl8pPr>
            <a:lvl9pPr marL="4389011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474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2713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469881" y="438150"/>
            <a:ext cx="3154680" cy="6974206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005841" y="438150"/>
            <a:ext cx="9281160" cy="6974206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8939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27" indent="0" algn="ctr">
              <a:buNone/>
              <a:defRPr sz="2400"/>
            </a:lvl2pPr>
            <a:lvl3pPr marL="1097252" indent="0" algn="ctr">
              <a:buNone/>
              <a:defRPr sz="2160"/>
            </a:lvl3pPr>
            <a:lvl4pPr marL="1645879" indent="0" algn="ctr">
              <a:buNone/>
              <a:defRPr sz="1920"/>
            </a:lvl4pPr>
            <a:lvl5pPr marL="2194505" indent="0" algn="ctr">
              <a:buNone/>
              <a:defRPr sz="1920"/>
            </a:lvl5pPr>
            <a:lvl6pPr marL="2743132" indent="0" algn="ctr">
              <a:buNone/>
              <a:defRPr sz="1920"/>
            </a:lvl6pPr>
            <a:lvl7pPr marL="3291757" indent="0" algn="ctr">
              <a:buNone/>
              <a:defRPr sz="1920"/>
            </a:lvl7pPr>
            <a:lvl8pPr marL="3840384" indent="0" algn="ctr">
              <a:buNone/>
              <a:defRPr sz="1920"/>
            </a:lvl8pPr>
            <a:lvl9pPr marL="4389011" indent="0" algn="ctr">
              <a:buNone/>
              <a:defRPr sz="192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0977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1408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8221" y="2051689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98221" y="5507359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2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52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879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05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132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757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384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011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2991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3878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7746" y="438153"/>
            <a:ext cx="12618720" cy="159067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7748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27" indent="0">
              <a:buNone/>
              <a:defRPr sz="2400" b="1"/>
            </a:lvl2pPr>
            <a:lvl3pPr marL="1097252" indent="0">
              <a:buNone/>
              <a:defRPr sz="2160" b="1"/>
            </a:lvl3pPr>
            <a:lvl4pPr marL="1645879" indent="0">
              <a:buNone/>
              <a:defRPr sz="1920" b="1"/>
            </a:lvl4pPr>
            <a:lvl5pPr marL="2194505" indent="0">
              <a:buNone/>
              <a:defRPr sz="1920" b="1"/>
            </a:lvl5pPr>
            <a:lvl6pPr marL="2743132" indent="0">
              <a:buNone/>
              <a:defRPr sz="1920" b="1"/>
            </a:lvl6pPr>
            <a:lvl7pPr marL="3291757" indent="0">
              <a:buNone/>
              <a:defRPr sz="1920" b="1"/>
            </a:lvl7pPr>
            <a:lvl8pPr marL="3840384" indent="0">
              <a:buNone/>
              <a:defRPr sz="1920" b="1"/>
            </a:lvl8pPr>
            <a:lvl9pPr marL="4389011" indent="0">
              <a:buNone/>
              <a:defRPr sz="192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07748" y="3006090"/>
            <a:ext cx="6189344" cy="442150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7406641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27" indent="0">
              <a:buNone/>
              <a:defRPr sz="2400" b="1"/>
            </a:lvl2pPr>
            <a:lvl3pPr marL="1097252" indent="0">
              <a:buNone/>
              <a:defRPr sz="2160" b="1"/>
            </a:lvl3pPr>
            <a:lvl4pPr marL="1645879" indent="0">
              <a:buNone/>
              <a:defRPr sz="1920" b="1"/>
            </a:lvl4pPr>
            <a:lvl5pPr marL="2194505" indent="0">
              <a:buNone/>
              <a:defRPr sz="1920" b="1"/>
            </a:lvl5pPr>
            <a:lvl6pPr marL="2743132" indent="0">
              <a:buNone/>
              <a:defRPr sz="1920" b="1"/>
            </a:lvl6pPr>
            <a:lvl7pPr marL="3291757" indent="0">
              <a:buNone/>
              <a:defRPr sz="1920" b="1"/>
            </a:lvl7pPr>
            <a:lvl8pPr marL="3840384" indent="0">
              <a:buNone/>
              <a:defRPr sz="1920" b="1"/>
            </a:lvl8pPr>
            <a:lvl9pPr marL="4389011" indent="0">
              <a:buNone/>
              <a:defRPr sz="192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7406641" y="3006090"/>
            <a:ext cx="6219826" cy="442150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7833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39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9758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19826" y="1184913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27" indent="0">
              <a:buNone/>
              <a:defRPr sz="1680"/>
            </a:lvl2pPr>
            <a:lvl3pPr marL="1097252" indent="0">
              <a:buNone/>
              <a:defRPr sz="1440"/>
            </a:lvl3pPr>
            <a:lvl4pPr marL="1645879" indent="0">
              <a:buNone/>
              <a:defRPr sz="1200"/>
            </a:lvl4pPr>
            <a:lvl5pPr marL="2194505" indent="0">
              <a:buNone/>
              <a:defRPr sz="1200"/>
            </a:lvl5pPr>
            <a:lvl6pPr marL="2743132" indent="0">
              <a:buNone/>
              <a:defRPr sz="1200"/>
            </a:lvl6pPr>
            <a:lvl7pPr marL="3291757" indent="0">
              <a:buNone/>
              <a:defRPr sz="1200"/>
            </a:lvl7pPr>
            <a:lvl8pPr marL="3840384" indent="0">
              <a:buNone/>
              <a:defRPr sz="1200"/>
            </a:lvl8pPr>
            <a:lvl9pPr marL="4389011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533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219826" y="1184913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27" indent="0">
              <a:buNone/>
              <a:defRPr sz="3360"/>
            </a:lvl2pPr>
            <a:lvl3pPr marL="1097252" indent="0">
              <a:buNone/>
              <a:defRPr sz="2880"/>
            </a:lvl3pPr>
            <a:lvl4pPr marL="1645879" indent="0">
              <a:buNone/>
              <a:defRPr sz="2400"/>
            </a:lvl4pPr>
            <a:lvl5pPr marL="2194505" indent="0">
              <a:buNone/>
              <a:defRPr sz="2400"/>
            </a:lvl5pPr>
            <a:lvl6pPr marL="2743132" indent="0">
              <a:buNone/>
              <a:defRPr sz="2400"/>
            </a:lvl6pPr>
            <a:lvl7pPr marL="3291757" indent="0">
              <a:buNone/>
              <a:defRPr sz="2400"/>
            </a:lvl7pPr>
            <a:lvl8pPr marL="3840384" indent="0">
              <a:buNone/>
              <a:defRPr sz="2400"/>
            </a:lvl8pPr>
            <a:lvl9pPr marL="4389011" indent="0">
              <a:buNone/>
              <a:defRPr sz="24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27" indent="0">
              <a:buNone/>
              <a:defRPr sz="1680"/>
            </a:lvl2pPr>
            <a:lvl3pPr marL="1097252" indent="0">
              <a:buNone/>
              <a:defRPr sz="1440"/>
            </a:lvl3pPr>
            <a:lvl4pPr marL="1645879" indent="0">
              <a:buNone/>
              <a:defRPr sz="1200"/>
            </a:lvl4pPr>
            <a:lvl5pPr marL="2194505" indent="0">
              <a:buNone/>
              <a:defRPr sz="1200"/>
            </a:lvl5pPr>
            <a:lvl6pPr marL="2743132" indent="0">
              <a:buNone/>
              <a:defRPr sz="1200"/>
            </a:lvl6pPr>
            <a:lvl7pPr marL="3291757" indent="0">
              <a:buNone/>
              <a:defRPr sz="1200"/>
            </a:lvl7pPr>
            <a:lvl8pPr marL="3840384" indent="0">
              <a:buNone/>
              <a:defRPr sz="1200"/>
            </a:lvl8pPr>
            <a:lvl9pPr marL="4389011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0960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7754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469881" y="438150"/>
            <a:ext cx="3154680" cy="6974206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005841" y="438150"/>
            <a:ext cx="9281160" cy="6974206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0138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27" indent="0" algn="ctr">
              <a:buNone/>
              <a:defRPr sz="2400"/>
            </a:lvl2pPr>
            <a:lvl3pPr marL="1097252" indent="0" algn="ctr">
              <a:buNone/>
              <a:defRPr sz="2160"/>
            </a:lvl3pPr>
            <a:lvl4pPr marL="1645879" indent="0" algn="ctr">
              <a:buNone/>
              <a:defRPr sz="1920"/>
            </a:lvl4pPr>
            <a:lvl5pPr marL="2194505" indent="0" algn="ctr">
              <a:buNone/>
              <a:defRPr sz="1920"/>
            </a:lvl5pPr>
            <a:lvl6pPr marL="2743132" indent="0" algn="ctr">
              <a:buNone/>
              <a:defRPr sz="1920"/>
            </a:lvl6pPr>
            <a:lvl7pPr marL="3291757" indent="0" algn="ctr">
              <a:buNone/>
              <a:defRPr sz="1920"/>
            </a:lvl7pPr>
            <a:lvl8pPr marL="3840384" indent="0" algn="ctr">
              <a:buNone/>
              <a:defRPr sz="1920"/>
            </a:lvl8pPr>
            <a:lvl9pPr marL="4389011" indent="0" algn="ctr">
              <a:buNone/>
              <a:defRPr sz="192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3699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3701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8221" y="2051689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98221" y="5507359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2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52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879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05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132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757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384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011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5645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456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7746" y="438153"/>
            <a:ext cx="12618720" cy="159067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7748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27" indent="0">
              <a:buNone/>
              <a:defRPr sz="2400" b="1"/>
            </a:lvl2pPr>
            <a:lvl3pPr marL="1097252" indent="0">
              <a:buNone/>
              <a:defRPr sz="2160" b="1"/>
            </a:lvl3pPr>
            <a:lvl4pPr marL="1645879" indent="0">
              <a:buNone/>
              <a:defRPr sz="1920" b="1"/>
            </a:lvl4pPr>
            <a:lvl5pPr marL="2194505" indent="0">
              <a:buNone/>
              <a:defRPr sz="1920" b="1"/>
            </a:lvl5pPr>
            <a:lvl6pPr marL="2743132" indent="0">
              <a:buNone/>
              <a:defRPr sz="1920" b="1"/>
            </a:lvl6pPr>
            <a:lvl7pPr marL="3291757" indent="0">
              <a:buNone/>
              <a:defRPr sz="1920" b="1"/>
            </a:lvl7pPr>
            <a:lvl8pPr marL="3840384" indent="0">
              <a:buNone/>
              <a:defRPr sz="1920" b="1"/>
            </a:lvl8pPr>
            <a:lvl9pPr marL="4389011" indent="0">
              <a:buNone/>
              <a:defRPr sz="192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07748" y="3006090"/>
            <a:ext cx="6189344" cy="442150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7406641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27" indent="0">
              <a:buNone/>
              <a:defRPr sz="2400" b="1"/>
            </a:lvl2pPr>
            <a:lvl3pPr marL="1097252" indent="0">
              <a:buNone/>
              <a:defRPr sz="2160" b="1"/>
            </a:lvl3pPr>
            <a:lvl4pPr marL="1645879" indent="0">
              <a:buNone/>
              <a:defRPr sz="1920" b="1"/>
            </a:lvl4pPr>
            <a:lvl5pPr marL="2194505" indent="0">
              <a:buNone/>
              <a:defRPr sz="1920" b="1"/>
            </a:lvl5pPr>
            <a:lvl6pPr marL="2743132" indent="0">
              <a:buNone/>
              <a:defRPr sz="1920" b="1"/>
            </a:lvl6pPr>
            <a:lvl7pPr marL="3291757" indent="0">
              <a:buNone/>
              <a:defRPr sz="1920" b="1"/>
            </a:lvl7pPr>
            <a:lvl8pPr marL="3840384" indent="0">
              <a:buNone/>
              <a:defRPr sz="1920" b="1"/>
            </a:lvl8pPr>
            <a:lvl9pPr marL="4389011" indent="0">
              <a:buNone/>
              <a:defRPr sz="192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7406641" y="3006090"/>
            <a:ext cx="6219826" cy="442150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74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653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3797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19826" y="1184913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27" indent="0">
              <a:buNone/>
              <a:defRPr sz="1680"/>
            </a:lvl2pPr>
            <a:lvl3pPr marL="1097252" indent="0">
              <a:buNone/>
              <a:defRPr sz="1440"/>
            </a:lvl3pPr>
            <a:lvl4pPr marL="1645879" indent="0">
              <a:buNone/>
              <a:defRPr sz="1200"/>
            </a:lvl4pPr>
            <a:lvl5pPr marL="2194505" indent="0">
              <a:buNone/>
              <a:defRPr sz="1200"/>
            </a:lvl5pPr>
            <a:lvl6pPr marL="2743132" indent="0">
              <a:buNone/>
              <a:defRPr sz="1200"/>
            </a:lvl6pPr>
            <a:lvl7pPr marL="3291757" indent="0">
              <a:buNone/>
              <a:defRPr sz="1200"/>
            </a:lvl7pPr>
            <a:lvl8pPr marL="3840384" indent="0">
              <a:buNone/>
              <a:defRPr sz="1200"/>
            </a:lvl8pPr>
            <a:lvl9pPr marL="4389011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1846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219826" y="1184913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27" indent="0">
              <a:buNone/>
              <a:defRPr sz="3360"/>
            </a:lvl2pPr>
            <a:lvl3pPr marL="1097252" indent="0">
              <a:buNone/>
              <a:defRPr sz="2880"/>
            </a:lvl3pPr>
            <a:lvl4pPr marL="1645879" indent="0">
              <a:buNone/>
              <a:defRPr sz="2400"/>
            </a:lvl4pPr>
            <a:lvl5pPr marL="2194505" indent="0">
              <a:buNone/>
              <a:defRPr sz="2400"/>
            </a:lvl5pPr>
            <a:lvl6pPr marL="2743132" indent="0">
              <a:buNone/>
              <a:defRPr sz="2400"/>
            </a:lvl6pPr>
            <a:lvl7pPr marL="3291757" indent="0">
              <a:buNone/>
              <a:defRPr sz="2400"/>
            </a:lvl7pPr>
            <a:lvl8pPr marL="3840384" indent="0">
              <a:buNone/>
              <a:defRPr sz="2400"/>
            </a:lvl8pPr>
            <a:lvl9pPr marL="4389011" indent="0">
              <a:buNone/>
              <a:defRPr sz="24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27" indent="0">
              <a:buNone/>
              <a:defRPr sz="1680"/>
            </a:lvl2pPr>
            <a:lvl3pPr marL="1097252" indent="0">
              <a:buNone/>
              <a:defRPr sz="1440"/>
            </a:lvl3pPr>
            <a:lvl4pPr marL="1645879" indent="0">
              <a:buNone/>
              <a:defRPr sz="1200"/>
            </a:lvl4pPr>
            <a:lvl5pPr marL="2194505" indent="0">
              <a:buNone/>
              <a:defRPr sz="1200"/>
            </a:lvl5pPr>
            <a:lvl6pPr marL="2743132" indent="0">
              <a:buNone/>
              <a:defRPr sz="1200"/>
            </a:lvl6pPr>
            <a:lvl7pPr marL="3291757" indent="0">
              <a:buNone/>
              <a:defRPr sz="1200"/>
            </a:lvl7pPr>
            <a:lvl8pPr marL="3840384" indent="0">
              <a:buNone/>
              <a:defRPr sz="1200"/>
            </a:lvl8pPr>
            <a:lvl9pPr marL="4389011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078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0562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469881" y="438150"/>
            <a:ext cx="3154680" cy="6974206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005841" y="438150"/>
            <a:ext cx="9281160" cy="6974206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796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05840" y="438153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005840" y="7627623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846320" y="7627623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0332720" y="7627623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31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1097252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13" indent="-274313" algn="l" defTabSz="1097252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40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65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192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19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444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071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697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324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27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52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879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05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132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757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384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011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05840" y="438153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005840" y="7627623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846320" y="7627623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0332720" y="7627623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339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1097252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13" indent="-274313" algn="l" defTabSz="1097252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40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65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192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19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444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071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697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324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27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52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879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05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132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757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384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011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05840" y="438153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005840" y="7627623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D6EE2-131B-4DC7-9FE6-1C38BDF765E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14/07/2025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846320" y="7627623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0332720" y="7627623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59AEF-C903-4044-88E8-36C3DCAF8BB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603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1097252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13" indent="-274313" algn="l" defTabSz="1097252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40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65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192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19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444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071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697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324" indent="-274313" algn="l" defTabSz="1097252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27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52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879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05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132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757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384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011" algn="l" defTabSz="109725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00895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chemeClr val="accent1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Os Oito Desafios Cruciais da Inteligência Artificial</a:t>
            </a:r>
            <a:endParaRPr lang="en-US" sz="4650" dirty="0">
              <a:solidFill>
                <a:schemeClr val="accent1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5192012"/>
            <a:ext cx="793276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chemeClr val="accent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Impactos e Riscos para a Sociedade e o Futuro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5404876" y="7220417"/>
            <a:ext cx="3818638" cy="718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 smtClean="0">
                <a:solidFill>
                  <a:schemeClr val="accent1"/>
                </a:solidFill>
                <a:latin typeface="Inter" pitchFamily="34" charset="0"/>
                <a:ea typeface="Inter" pitchFamily="34" charset="-122"/>
              </a:rPr>
              <a:t>Marcos Alaor Diniz Grangeia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 smtClean="0">
                <a:solidFill>
                  <a:schemeClr val="accent1"/>
                </a:solidFill>
                <a:latin typeface="Inter" pitchFamily="34" charset="0"/>
                <a:ea typeface="Inter" pitchFamily="34" charset="-122"/>
              </a:rPr>
              <a:t>marcosalaor@gmail.com</a:t>
            </a:r>
            <a:endParaRPr lang="en-US" sz="175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81670"/>
            <a:ext cx="6905625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6. Concentração de Poder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217955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Grandes empresas de tecnologia podem monopolizar a IA, gerando desigualdade econômica e domínio sobre recursos essenciais.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3160514"/>
            <a:ext cx="2152055" cy="1324689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788212"/>
            <a:ext cx="318968" cy="39862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357217" y="338732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Controle da IA</a:t>
            </a:r>
            <a:endParaRPr lang="en-US" sz="2300" dirty="0"/>
          </a:p>
        </p:txBody>
      </p:sp>
      <p:sp>
        <p:nvSpPr>
          <p:cNvPr id="7" name="Text 3"/>
          <p:cNvSpPr/>
          <p:nvPr/>
        </p:nvSpPr>
        <p:spPr>
          <a:xfrm>
            <a:off x="5357217" y="3895487"/>
            <a:ext cx="30135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Monopólios e desigualdade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5187077" y="4498300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4541877"/>
            <a:ext cx="4304109" cy="1324689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5004911"/>
            <a:ext cx="318968" cy="39862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433304" y="4768691"/>
            <a:ext cx="2593538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Dados e Recursos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6433304" y="5276850"/>
            <a:ext cx="25935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Concentração de poder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13" name="Shape 7"/>
          <p:cNvSpPr/>
          <p:nvPr/>
        </p:nvSpPr>
        <p:spPr>
          <a:xfrm>
            <a:off x="6263164" y="5879663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923240"/>
            <a:ext cx="6456164" cy="1324689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6386274"/>
            <a:ext cx="318968" cy="398621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7509272" y="6150054"/>
            <a:ext cx="3224808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Capacidades Essenciais</a:t>
            </a:r>
            <a:endParaRPr lang="en-US" sz="2300" dirty="0"/>
          </a:p>
        </p:txBody>
      </p:sp>
      <p:sp>
        <p:nvSpPr>
          <p:cNvPr id="17" name="Text 9"/>
          <p:cNvSpPr/>
          <p:nvPr/>
        </p:nvSpPr>
        <p:spPr>
          <a:xfrm>
            <a:off x="7509272" y="6658213"/>
            <a:ext cx="322480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Tecnologia do futuro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948940"/>
            <a:ext cx="6148388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7. Desigualdade Global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403336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IA agrava o abismo entre nações.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793790" y="447555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Países menos tecnológicos ficam para trás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4917757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Cooperação internacional dificultada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89052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8. Perda de Controle Sobre Sistemas Avançados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3245113"/>
            <a:ext cx="226814" cy="1360884"/>
          </a:xfrm>
          <a:prstGeom prst="roundRect">
            <a:avLst>
              <a:gd name="adj" fmla="val 4200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247418" y="330296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IA Autônoma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1247418" y="3870755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Decisões fora do controle humano.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4736260"/>
            <a:ext cx="226814" cy="1360884"/>
          </a:xfrm>
          <a:prstGeom prst="roundRect">
            <a:avLst>
              <a:gd name="adj" fmla="val 4200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587579" y="4684782"/>
            <a:ext cx="375677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Consequências Imprevistas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1587579" y="5431479"/>
            <a:ext cx="67626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Potencialmente desafiam a agência humana.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6436135"/>
            <a:ext cx="226814" cy="1360884"/>
          </a:xfrm>
          <a:prstGeom prst="roundRect">
            <a:avLst>
              <a:gd name="adj" fmla="val 4200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927860" y="647410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Longo Prazo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1927860" y="7409649"/>
            <a:ext cx="642235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Risco de 5 anos.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9CFD71-16BE-77B9-8128-8FA019D07761}"/>
              </a:ext>
            </a:extLst>
          </p:cNvPr>
          <p:cNvSpPr txBox="1"/>
          <p:nvPr/>
        </p:nvSpPr>
        <p:spPr>
          <a:xfrm>
            <a:off x="397916" y="3228404"/>
            <a:ext cx="40084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prstClr val="white"/>
                </a:solidFill>
                <a:latin typeface="Franklin Gothic Book" panose="020B0503020102020204" pitchFamily="34" charset="0"/>
              </a:rPr>
              <a:t>TIM COOK</a:t>
            </a:r>
            <a:br>
              <a:rPr lang="pt-BR" sz="5400" b="1" dirty="0">
                <a:solidFill>
                  <a:prstClr val="white"/>
                </a:solidFill>
                <a:latin typeface="Franklin Gothic Book" panose="020B0503020102020204" pitchFamily="34" charset="0"/>
              </a:rPr>
            </a:br>
            <a:r>
              <a:rPr lang="pt-BR" sz="5400" b="1" dirty="0">
                <a:solidFill>
                  <a:prstClr val="white"/>
                </a:solidFill>
                <a:latin typeface="Franklin Gothic Book" panose="020B0503020102020204" pitchFamily="34" charset="0"/>
              </a:rPr>
              <a:t>CEO APPLE</a:t>
            </a:r>
          </a:p>
        </p:txBody>
      </p:sp>
      <p:pic>
        <p:nvPicPr>
          <p:cNvPr id="1028" name="Picture 4" descr="Image: Apple CEO Tim Cook">
            <a:extLst>
              <a:ext uri="{FF2B5EF4-FFF2-40B4-BE49-F238E27FC236}">
                <a16:creationId xmlns:a16="http://schemas.microsoft.com/office/drawing/2014/main" xmlns="" id="{E02E5D45-CFB6-6197-C337-2C1DB8EB9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150" y="205003"/>
            <a:ext cx="6216413" cy="39097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xmlns="" id="{8FB3EAED-AB6E-7204-644B-BE0A022E7F0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67744" y="4351344"/>
            <a:ext cx="7835224" cy="34163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pt-BR" altLang="pt-BR" sz="2400" b="1" dirty="0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O CEO DA APPLE TIM COOK </a:t>
            </a:r>
            <a:r>
              <a:rPr lang="pt-BR" altLang="pt-BR" sz="2400" dirty="0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DURANTE APRESENTAÇÃO DOS PRODUTOS DA EMPRESA</a:t>
            </a:r>
          </a:p>
          <a:p>
            <a:pPr algn="just">
              <a:defRPr/>
            </a:pPr>
            <a:endParaRPr lang="pt-BR" altLang="pt-BR" sz="2400" dirty="0">
              <a:solidFill>
                <a:srgbClr val="5034C4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  <a:p>
            <a:pPr algn="just">
              <a:defRPr/>
            </a:pPr>
            <a:r>
              <a:rPr lang="pt-BR" altLang="pt-BR" sz="2400" dirty="0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</a:t>
            </a:r>
            <a:r>
              <a:rPr lang="pt-BR" altLang="pt-BR" sz="2880" dirty="0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“</a:t>
            </a:r>
            <a:r>
              <a:rPr lang="pt-BR" altLang="pt-BR" sz="2880" b="1" dirty="0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Para uma inteligência artificial ser realmente esperta, ela precisa respeitar os valores humanos, incluindo privacidade. Se fizermos isso errado, os perigos são profundos’’.</a:t>
            </a:r>
            <a:r>
              <a:rPr lang="pt-BR" altLang="pt-BR" sz="2880" dirty="0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7268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9CFD71-16BE-77B9-8128-8FA019D07761}"/>
              </a:ext>
            </a:extLst>
          </p:cNvPr>
          <p:cNvSpPr txBox="1"/>
          <p:nvPr/>
        </p:nvSpPr>
        <p:spPr>
          <a:xfrm>
            <a:off x="399351" y="3147513"/>
            <a:ext cx="40084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prstClr val="white"/>
                </a:solidFill>
                <a:latin typeface="Franklin Gothic Book" panose="020B0503020102020204" pitchFamily="34" charset="0"/>
              </a:rPr>
              <a:t>ELON MUSK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3A7A2038-EC25-F636-4947-7479CF4C0E3B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5640704" y="4416732"/>
            <a:ext cx="7738110" cy="341632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pt-BR" altLang="pt-BR" sz="2400" b="1" dirty="0">
                <a:solidFill>
                  <a:srgbClr val="4472C4">
                    <a:lumMod val="50000"/>
                  </a:srgbClr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ELON MUSK, FUNDADOR DA TESLA</a:t>
            </a:r>
          </a:p>
          <a:p>
            <a:pPr algn="just">
              <a:defRPr/>
            </a:pPr>
            <a:r>
              <a:rPr lang="pt-BR" altLang="pt-BR" sz="2400" b="1" dirty="0">
                <a:solidFill>
                  <a:srgbClr val="FD0057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“Eu acho que nós devemos tomar muito cuidado com inteligência artificial.[...]</a:t>
            </a:r>
          </a:p>
          <a:p>
            <a:pPr algn="just">
              <a:defRPr/>
            </a:pPr>
            <a:endParaRPr lang="pt-BR" altLang="pt-BR" sz="2400" b="1" dirty="0">
              <a:solidFill>
                <a:srgbClr val="4472C4">
                  <a:lumMod val="50000"/>
                </a:srgbClr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  <a:p>
            <a:pPr algn="just">
              <a:defRPr/>
            </a:pPr>
            <a:r>
              <a:rPr lang="pt-BR" altLang="pt-BR" sz="2400" b="1" dirty="0">
                <a:solidFill>
                  <a:srgbClr val="4472C4">
                    <a:lumMod val="50000"/>
                  </a:srgbClr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</a:t>
            </a:r>
            <a:r>
              <a:rPr lang="pt-BR" altLang="pt-BR" sz="2400" b="1" dirty="0">
                <a:solidFill>
                  <a:srgbClr val="FD0057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[...] Com inteligência artificial, nós estamos invocando um demônio</a:t>
            </a:r>
            <a:r>
              <a:rPr lang="pt-BR" altLang="pt-BR" sz="2400" dirty="0">
                <a:solidFill>
                  <a:srgbClr val="FD0057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. </a:t>
            </a:r>
            <a:r>
              <a:rPr lang="pt-BR" altLang="pt-BR" sz="2400" dirty="0">
                <a:solidFill>
                  <a:srgbClr val="4472C4">
                    <a:lumMod val="50000"/>
                  </a:srgbClr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Isso me lembra, nas histórias de terror, quando um cara tenta invocar o diabo certo de que tem o controle da situação. Pois é, nunca dá certo.”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9045E9B5-CDEC-2343-BACC-744734673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686" y="387314"/>
            <a:ext cx="5434148" cy="3727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65A79CB-F025-C3F6-0AC7-4096BEA661BA}"/>
              </a:ext>
            </a:extLst>
          </p:cNvPr>
          <p:cNvSpPr txBox="1"/>
          <p:nvPr/>
        </p:nvSpPr>
        <p:spPr>
          <a:xfrm>
            <a:off x="1412909" y="4140294"/>
            <a:ext cx="17726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prstClr val="whit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FUNDADOR</a:t>
            </a:r>
          </a:p>
          <a:p>
            <a:pPr algn="ctr"/>
            <a:r>
              <a:rPr lang="pt-BR" sz="2400" dirty="0">
                <a:solidFill>
                  <a:prstClr val="whit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TESLA</a:t>
            </a:r>
          </a:p>
        </p:txBody>
      </p:sp>
    </p:spTree>
    <p:extLst>
      <p:ext uri="{BB962C8B-B14F-4D97-AF65-F5344CB8AC3E}">
        <p14:creationId xmlns:p14="http://schemas.microsoft.com/office/powerpoint/2010/main" val="2299052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A9CFD71-16BE-77B9-8128-8FA019D07761}"/>
              </a:ext>
            </a:extLst>
          </p:cNvPr>
          <p:cNvSpPr txBox="1"/>
          <p:nvPr/>
        </p:nvSpPr>
        <p:spPr>
          <a:xfrm>
            <a:off x="434087" y="2342007"/>
            <a:ext cx="40084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prstClr val="white"/>
                </a:solidFill>
                <a:latin typeface="Franklin Gothic Book" panose="020B0503020102020204" pitchFamily="34" charset="0"/>
              </a:rPr>
              <a:t>STEVE WOZNIAK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C2719E0C-6DCF-4820-4E35-E4B5C911DA49}"/>
              </a:ext>
            </a:extLst>
          </p:cNvPr>
          <p:cNvSpPr txBox="1"/>
          <p:nvPr/>
        </p:nvSpPr>
        <p:spPr>
          <a:xfrm>
            <a:off x="1181421" y="4114801"/>
            <a:ext cx="22926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prstClr val="whit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CO-FUNDADOR</a:t>
            </a:r>
          </a:p>
          <a:p>
            <a:pPr algn="ctr"/>
            <a:r>
              <a:rPr lang="pt-BR" sz="2400" dirty="0">
                <a:solidFill>
                  <a:prstClr val="whit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APPLE</a:t>
            </a:r>
          </a:p>
        </p:txBody>
      </p:sp>
      <p:pic>
        <p:nvPicPr>
          <p:cNvPr id="10242" name="Picture 2" descr="Germany: Cube Tech Fair in Berlin">
            <a:extLst>
              <a:ext uri="{FF2B5EF4-FFF2-40B4-BE49-F238E27FC236}">
                <a16:creationId xmlns:a16="http://schemas.microsoft.com/office/drawing/2014/main" xmlns="" id="{6CCEB40D-6C8B-5423-24DB-C159527B0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911" y="586365"/>
            <a:ext cx="5270218" cy="3511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ADCFAFFD-0FBF-EB12-7C90-9954A683F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1902" y="4365084"/>
            <a:ext cx="7976236" cy="341632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pt-BR" altLang="pt-BR" sz="2400" b="1" dirty="0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Steve </a:t>
            </a:r>
            <a:r>
              <a:rPr lang="pt-BR" altLang="pt-BR" sz="2400" b="1" dirty="0" err="1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Wozniak</a:t>
            </a:r>
            <a:r>
              <a:rPr lang="pt-BR" altLang="pt-BR" sz="2400" b="1" dirty="0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, </a:t>
            </a:r>
            <a:r>
              <a:rPr lang="pt-BR" altLang="pt-BR" sz="2400" b="1" dirty="0" err="1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cofundador</a:t>
            </a:r>
            <a:r>
              <a:rPr lang="pt-BR" altLang="pt-BR" sz="2400" b="1" dirty="0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da Apple</a:t>
            </a:r>
          </a:p>
          <a:p>
            <a:pPr algn="just">
              <a:defRPr/>
            </a:pPr>
            <a:r>
              <a:rPr lang="pt-BR" altLang="pt-BR" sz="2400" dirty="0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 “</a:t>
            </a:r>
            <a:r>
              <a:rPr lang="pt-BR" altLang="pt-BR" sz="2400" b="1" dirty="0">
                <a:solidFill>
                  <a:srgbClr val="FD0057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Como Stephen Hawking e </a:t>
            </a:r>
            <a:r>
              <a:rPr lang="pt-BR" altLang="pt-BR" sz="2400" b="1" dirty="0" err="1">
                <a:solidFill>
                  <a:srgbClr val="FD0057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Elon</a:t>
            </a:r>
            <a:r>
              <a:rPr lang="pt-BR" altLang="pt-BR" sz="2400" b="1" dirty="0">
                <a:solidFill>
                  <a:srgbClr val="FD0057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</a:t>
            </a:r>
            <a:r>
              <a:rPr lang="pt-BR" altLang="pt-BR" sz="2400" b="1" dirty="0" err="1">
                <a:solidFill>
                  <a:srgbClr val="FD0057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Musk</a:t>
            </a:r>
            <a:r>
              <a:rPr lang="pt-BR" altLang="pt-BR" sz="2400" b="1" dirty="0">
                <a:solidFill>
                  <a:srgbClr val="FD0057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previram, eu acredito que o futuro é assustador e bem ruim para as pessoas</a:t>
            </a:r>
            <a:r>
              <a:rPr lang="pt-BR" altLang="pt-BR" sz="2400" dirty="0">
                <a:solidFill>
                  <a:srgbClr val="FD0057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. </a:t>
            </a:r>
          </a:p>
          <a:p>
            <a:pPr algn="just">
              <a:defRPr/>
            </a:pPr>
            <a:endParaRPr lang="pt-BR" altLang="pt-BR" sz="2400" dirty="0">
              <a:solidFill>
                <a:srgbClr val="5034C4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  <a:p>
            <a:pPr algn="just">
              <a:defRPr/>
            </a:pPr>
            <a:r>
              <a:rPr lang="pt-BR" altLang="pt-BR" sz="2400" dirty="0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desenvolvermos tecnologias capaz de cuidar de tudo para nós, </a:t>
            </a:r>
            <a:r>
              <a:rPr lang="pt-BR" altLang="pt-BR" sz="2400" b="1" dirty="0">
                <a:solidFill>
                  <a:srgbClr val="FD0057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eventualmente elas se tornarão mais eficientes que os humanos, se livrando de quem ficar para trás.</a:t>
            </a:r>
            <a:r>
              <a:rPr lang="pt-BR" altLang="pt-BR" sz="2400" b="1" dirty="0">
                <a:solidFill>
                  <a:srgbClr val="5034C4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3048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05082"/>
            <a:ext cx="130428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 Caminho à Frente: Responsabilidade e Governança da IA</a:t>
            </a:r>
            <a:endParaRPr lang="en-US" sz="4650" dirty="0"/>
          </a:p>
        </p:txBody>
      </p:sp>
      <p:sp>
        <p:nvSpPr>
          <p:cNvPr id="3" name="Shape 1"/>
          <p:cNvSpPr/>
          <p:nvPr/>
        </p:nvSpPr>
        <p:spPr>
          <a:xfrm>
            <a:off x="793790" y="354722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530906" y="362509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Desafios Complexos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1530906" y="4133255"/>
            <a:ext cx="56424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IA apresenta questões interconectadas e multifacetadas.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7456884" y="354722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194000" y="362509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Governança Essencial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8194000" y="4133255"/>
            <a:ext cx="56426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Políticas robustas são cruciais para um uso seguro da IA.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793790" y="531268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530906" y="539055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Ética e Segurança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1530906" y="5898713"/>
            <a:ext cx="56424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Investir em pesquisa garante o desenvolvimento responsável.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7456884" y="531268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194000" y="539055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Colaboração Global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8194000" y="5898713"/>
            <a:ext cx="564261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Diálogo multidisciplinar é vital para o futuro da IA.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46509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IA: Potencial Ilimitado, Riscos Reais</a:t>
            </a:r>
            <a:endParaRPr lang="en-US" sz="4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475190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3325654"/>
            <a:ext cx="232981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Definição de IA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6280190" y="3833813"/>
            <a:ext cx="23298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Rápido avanço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tecnológico</a:t>
            </a:r>
            <a:r>
              <a:rPr lang="en-US" sz="1750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r>
              <a:rPr lang="pt-BR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Em essência, a IA busca simular processos cognitivos humanos em máquinas. 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3493" y="2475190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93493" y="3325654"/>
            <a:ext cx="232981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Transformação Social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8893493" y="4205883"/>
            <a:ext cx="23298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Impacta vidas, indústrias, governos.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6795" y="2475190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06795" y="3325654"/>
            <a:ext cx="232981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Entender os Riscos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11506795" y="4205883"/>
            <a:ext cx="23298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Crucial para um futuro seguro.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3492" y="5782151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8893492" y="6349127"/>
            <a:ext cx="232981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8 Áreas Críticas</a:t>
            </a:r>
            <a:endParaRPr lang="en-US" sz="2300" dirty="0"/>
          </a:p>
        </p:txBody>
      </p:sp>
      <p:sp>
        <p:nvSpPr>
          <p:cNvPr id="15" name="Text 8"/>
          <p:cNvSpPr/>
          <p:nvPr/>
        </p:nvSpPr>
        <p:spPr>
          <a:xfrm>
            <a:off x="8893491" y="6836687"/>
            <a:ext cx="23298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Preocupações a explorar hoje.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05670" y="1"/>
            <a:ext cx="8905460" cy="1390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IA: Potencial Ilimitado, Riscos Reais</a:t>
            </a:r>
            <a:endParaRPr lang="en-US" sz="4650" dirty="0"/>
          </a:p>
        </p:txBody>
      </p:sp>
      <p:pic>
        <p:nvPicPr>
          <p:cNvPr id="4" name="Yuval Harar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05670" y="1530626"/>
            <a:ext cx="8905461" cy="669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1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01286" y="0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IA: Potencial Ilimitado, Riscos Reais</a:t>
            </a:r>
            <a:endParaRPr lang="en-US" sz="4650" dirty="0"/>
          </a:p>
        </p:txBody>
      </p:sp>
      <p:sp>
        <p:nvSpPr>
          <p:cNvPr id="16" name="Retângulo 15"/>
          <p:cNvSpPr/>
          <p:nvPr/>
        </p:nvSpPr>
        <p:spPr>
          <a:xfrm>
            <a:off x="5486400" y="1390768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pt-BR" sz="2400" b="1" dirty="0">
                <a:solidFill>
                  <a:srgbClr val="FD0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Fórum Econômico Mundial de Davos 2019 elencou 9 questões éticas relacionadas à IA</a:t>
            </a:r>
            <a:r>
              <a:rPr lang="pt-BR" sz="2400" dirty="0">
                <a:solidFill>
                  <a:srgbClr val="FD0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lvl="0" algn="just">
              <a:defRPr/>
            </a:pPr>
            <a:endParaRPr lang="pt-BR" sz="2400" dirty="0">
              <a:solidFill>
                <a:srgbClr val="5034C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just">
              <a:defRPr/>
            </a:pP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1- </a:t>
            </a:r>
            <a:r>
              <a:rPr lang="pt-BR" sz="2400" b="1" dirty="0">
                <a:solidFill>
                  <a:srgbClr val="FD0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Desemprego</a:t>
            </a: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gerado pela substituição da mão de obra por máquinas autônomas. </a:t>
            </a:r>
          </a:p>
          <a:p>
            <a:pPr lvl="0" algn="just">
              <a:defRPr/>
            </a:pP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2- </a:t>
            </a:r>
            <a:r>
              <a:rPr lang="pt-BR" sz="2400" b="1" dirty="0">
                <a:solidFill>
                  <a:srgbClr val="FD0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Desigualdade</a:t>
            </a: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causada pela má distribuição da riqueza gerada pelas máquinas. </a:t>
            </a:r>
          </a:p>
          <a:p>
            <a:pPr lvl="0" algn="just">
              <a:defRPr/>
            </a:pP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3- </a:t>
            </a:r>
            <a:r>
              <a:rPr lang="pt-BR" sz="2400" b="1" dirty="0">
                <a:solidFill>
                  <a:srgbClr val="FD0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Alterações do comportamento humano </a:t>
            </a: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das relações interpessoais. </a:t>
            </a:r>
          </a:p>
          <a:p>
            <a:pPr lvl="0" algn="just">
              <a:defRPr/>
            </a:pP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4- </a:t>
            </a:r>
            <a:r>
              <a:rPr lang="pt-BR" sz="2400" b="1" dirty="0">
                <a:solidFill>
                  <a:srgbClr val="FD0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Erros cometidos pelas máquinas </a:t>
            </a: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autônomas, alguns podendo ser fatais aos seres humanos.</a:t>
            </a:r>
          </a:p>
          <a:p>
            <a:pPr lvl="0" algn="just">
              <a:defRPr/>
            </a:pP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5- </a:t>
            </a:r>
            <a:r>
              <a:rPr lang="pt-BR" sz="2400" b="1" dirty="0">
                <a:solidFill>
                  <a:srgbClr val="FD0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Preconceitos reproduzidos por máquinas </a:t>
            </a: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sistemas que utilizam bases de dados ruins ou pouco confiáveis. </a:t>
            </a:r>
          </a:p>
          <a:p>
            <a:pPr lvl="0" algn="just">
              <a:defRPr/>
            </a:pP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6- </a:t>
            </a:r>
            <a:r>
              <a:rPr lang="pt-BR" sz="2400" b="1" dirty="0">
                <a:solidFill>
                  <a:srgbClr val="FD0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riscos das armas autônomas</a:t>
            </a:r>
            <a:r>
              <a:rPr lang="pt-BR" sz="2400" dirty="0">
                <a:solidFill>
                  <a:srgbClr val="FD0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lvl="0" algn="just">
              <a:defRPr/>
            </a:pP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7- O receio de que a inteligência artificial venha a causar </a:t>
            </a:r>
            <a:r>
              <a:rPr lang="pt-BR" sz="2400" b="1" dirty="0">
                <a:solidFill>
                  <a:srgbClr val="FD0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consequências ainda inimagináveis </a:t>
            </a: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pelos humanos.</a:t>
            </a:r>
          </a:p>
          <a:p>
            <a:pPr lvl="0" algn="just">
              <a:defRPr/>
            </a:pP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8- </a:t>
            </a:r>
            <a:r>
              <a:rPr lang="pt-BR" sz="2400" b="1" dirty="0">
                <a:solidFill>
                  <a:srgbClr val="FD0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medo </a:t>
            </a: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que a IA um dia supere as capacidades e a inteligência humana. </a:t>
            </a:r>
          </a:p>
          <a:p>
            <a:pPr lvl="0" algn="just">
              <a:defRPr/>
            </a:pPr>
            <a:r>
              <a:rPr lang="pt-BR" sz="2400" dirty="0">
                <a:solidFill>
                  <a:srgbClr val="5034C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9- </a:t>
            </a:r>
            <a:r>
              <a:rPr lang="pt-BR" sz="2400" b="1" dirty="0">
                <a:solidFill>
                  <a:srgbClr val="FD00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interação entre humanos e os robôs</a:t>
            </a:r>
            <a:endParaRPr lang="pt-BR" sz="2400" dirty="0">
              <a:solidFill>
                <a:srgbClr val="FD0057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8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81100"/>
            <a:ext cx="10614422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1. Desinformação e Manipulação Social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249233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Risco Principal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309122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Criação de deepfakes e notícias falsas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3658195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Bots para manipulação em massa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424791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Impacto Social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793790" y="484679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Compromete eleições democráticas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93790" y="541377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Aumenta polarização política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93790" y="59807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Gera crises e instabilidade social.</a:t>
            </a:r>
            <a:endParaRPr lang="en-US" sz="20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521" y="2520672"/>
            <a:ext cx="6244709" cy="4272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474595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2. Automação do Trabalho e Desemprego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4303276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IA pode substituir empregos, especialmente em setores como atendimento e produção. Isso pode causar desemprego em massa, afetando países com menos capacidade de adaptação e requalificação profissional.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4764" y="221019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3. Vigilância e Autoritarismo Digital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14277" y="2102941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IA permite monitoramento e controle populacional, ameaçando liberdades. Regimes autoritários já usam reconhecimento facial e análise de dados em tempo real para suprimir civis.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1048941" y="3824049"/>
            <a:ext cx="30480" cy="3754041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</p:sp>
      <p:sp>
        <p:nvSpPr>
          <p:cNvPr id="6" name="Shape 3"/>
          <p:cNvSpPr/>
          <p:nvPr/>
        </p:nvSpPr>
        <p:spPr>
          <a:xfrm>
            <a:off x="1273612" y="4063960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</p:sp>
      <p:sp>
        <p:nvSpPr>
          <p:cNvPr id="7" name="Shape 4"/>
          <p:cNvSpPr/>
          <p:nvPr/>
        </p:nvSpPr>
        <p:spPr>
          <a:xfrm>
            <a:off x="793790" y="382404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347" y="3855958"/>
            <a:ext cx="357188" cy="44648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183011" y="3901916"/>
            <a:ext cx="361426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Monitoramento Constante</a:t>
            </a:r>
            <a:endParaRPr lang="en-US" sz="2300" dirty="0"/>
          </a:p>
        </p:txBody>
      </p:sp>
      <p:sp>
        <p:nvSpPr>
          <p:cNvPr id="10" name="Text 6"/>
          <p:cNvSpPr/>
          <p:nvPr/>
        </p:nvSpPr>
        <p:spPr>
          <a:xfrm>
            <a:off x="2183011" y="4410075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Governos e empresas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11" name="Shape 7"/>
          <p:cNvSpPr/>
          <p:nvPr/>
        </p:nvSpPr>
        <p:spPr>
          <a:xfrm>
            <a:off x="1273612" y="5466517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</p:sp>
      <p:sp>
        <p:nvSpPr>
          <p:cNvPr id="12" name="Shape 8"/>
          <p:cNvSpPr/>
          <p:nvPr/>
        </p:nvSpPr>
        <p:spPr>
          <a:xfrm>
            <a:off x="793790" y="522660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347" y="5258514"/>
            <a:ext cx="357188" cy="44648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183011" y="5304473"/>
            <a:ext cx="3053953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Controle Populacional</a:t>
            </a:r>
            <a:endParaRPr lang="en-US" sz="2300" dirty="0"/>
          </a:p>
        </p:txBody>
      </p:sp>
      <p:sp>
        <p:nvSpPr>
          <p:cNvPr id="15" name="Text 10"/>
          <p:cNvSpPr/>
          <p:nvPr/>
        </p:nvSpPr>
        <p:spPr>
          <a:xfrm>
            <a:off x="2183011" y="5812631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Limitação de liberdades civis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16" name="Shape 11"/>
          <p:cNvSpPr/>
          <p:nvPr/>
        </p:nvSpPr>
        <p:spPr>
          <a:xfrm>
            <a:off x="1273612" y="6869073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B2D4E5"/>
          </a:solidFill>
          <a:ln/>
        </p:spPr>
      </p:sp>
      <p:sp>
        <p:nvSpPr>
          <p:cNvPr id="17" name="Shape 12"/>
          <p:cNvSpPr/>
          <p:nvPr/>
        </p:nvSpPr>
        <p:spPr>
          <a:xfrm>
            <a:off x="793790" y="662916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347" y="6661071"/>
            <a:ext cx="357188" cy="44648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2183011" y="670702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Regimes Autoritários</a:t>
            </a:r>
            <a:endParaRPr lang="en-US" sz="2300" dirty="0"/>
          </a:p>
        </p:txBody>
      </p:sp>
      <p:sp>
        <p:nvSpPr>
          <p:cNvPr id="20" name="Text 14"/>
          <p:cNvSpPr/>
          <p:nvPr/>
        </p:nvSpPr>
        <p:spPr>
          <a:xfrm>
            <a:off x="2183011" y="7215188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Uso de reconhecimento facial.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65672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4. Aprimoramento e Uso Militar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3394353"/>
            <a:ext cx="3664744" cy="1702832"/>
          </a:xfrm>
          <a:prstGeom prst="roundRect">
            <a:avLst>
              <a:gd name="adj" fmla="val 559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362878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Armas Autônomas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1028224" y="4136946"/>
            <a:ext cx="31958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Decisões letais sem controle humano.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4685348" y="3394353"/>
            <a:ext cx="3664863" cy="1702832"/>
          </a:xfrm>
          <a:prstGeom prst="roundRect">
            <a:avLst>
              <a:gd name="adj" fmla="val 559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19782" y="362878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Guerra Cibernética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4919782" y="4136946"/>
            <a:ext cx="31959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Ataques automatizados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323999"/>
            <a:ext cx="7556421" cy="1339929"/>
          </a:xfrm>
          <a:prstGeom prst="roundRect">
            <a:avLst>
              <a:gd name="adj" fmla="val 711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8224" y="555843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Drones Letais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1028224" y="6066592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Implicações éticas e legais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007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3282" y="602456"/>
            <a:ext cx="7610237" cy="14377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50"/>
              </a:lnSpc>
              <a:buNone/>
            </a:pPr>
            <a:r>
              <a:rPr lang="en-US" sz="45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5. Falhas Técnicas e Segurança</a:t>
            </a:r>
            <a:endParaRPr lang="en-US" sz="4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282" y="2368868"/>
            <a:ext cx="1095494" cy="131468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567851" y="2587943"/>
            <a:ext cx="2875836" cy="359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Bugs Inesperados</a:t>
            </a:r>
            <a:endParaRPr lang="en-US" sz="2250" dirty="0"/>
          </a:p>
        </p:txBody>
      </p:sp>
      <p:sp>
        <p:nvSpPr>
          <p:cNvPr id="6" name="Text 2"/>
          <p:cNvSpPr/>
          <p:nvPr/>
        </p:nvSpPr>
        <p:spPr>
          <a:xfrm>
            <a:off x="7567851" y="3078718"/>
            <a:ext cx="6295668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Sistemas de IA</a:t>
            </a: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3282" y="3683556"/>
            <a:ext cx="1095494" cy="131468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567851" y="3902631"/>
            <a:ext cx="2884646" cy="359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Diagnósticos Médicos</a:t>
            </a:r>
            <a:endParaRPr lang="en-US" sz="2250" dirty="0"/>
          </a:p>
        </p:txBody>
      </p:sp>
      <p:sp>
        <p:nvSpPr>
          <p:cNvPr id="9" name="Text 4"/>
          <p:cNvSpPr/>
          <p:nvPr/>
        </p:nvSpPr>
        <p:spPr>
          <a:xfrm>
            <a:off x="7567851" y="4393406"/>
            <a:ext cx="6295668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Potenciais erros</a:t>
            </a: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3282" y="4998244"/>
            <a:ext cx="1095494" cy="131468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567851" y="5217319"/>
            <a:ext cx="2875836" cy="359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Colapsos Financeiros</a:t>
            </a:r>
            <a:endParaRPr lang="en-US" sz="2250" dirty="0"/>
          </a:p>
        </p:txBody>
      </p:sp>
      <p:sp>
        <p:nvSpPr>
          <p:cNvPr id="12" name="Text 6"/>
          <p:cNvSpPr/>
          <p:nvPr/>
        </p:nvSpPr>
        <p:spPr>
          <a:xfrm>
            <a:off x="7567851" y="5708094"/>
            <a:ext cx="6295668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Infraestrutura em risco</a:t>
            </a: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3282" y="6312932"/>
            <a:ext cx="1095494" cy="131468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567851" y="6532007"/>
            <a:ext cx="2898100" cy="359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Acidentes Autônomos</a:t>
            </a:r>
            <a:endParaRPr lang="en-US" sz="2250" dirty="0"/>
          </a:p>
        </p:txBody>
      </p:sp>
      <p:sp>
        <p:nvSpPr>
          <p:cNvPr id="15" name="Text 8"/>
          <p:cNvSpPr/>
          <p:nvPr/>
        </p:nvSpPr>
        <p:spPr>
          <a:xfrm>
            <a:off x="7567851" y="7022783"/>
            <a:ext cx="6295668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Veículos sem controle</a:t>
            </a: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749</Words>
  <Application>Microsoft Office PowerPoint</Application>
  <PresentationFormat>Personalizar</PresentationFormat>
  <Paragraphs>122</Paragraphs>
  <Slides>16</Slides>
  <Notes>16</Notes>
  <HiddenSlides>0</HiddenSlides>
  <MMClips>1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16</vt:i4>
      </vt:variant>
    </vt:vector>
  </HeadingPairs>
  <TitlesOfParts>
    <vt:vector size="28" baseType="lpstr">
      <vt:lpstr>Open Sans</vt:lpstr>
      <vt:lpstr>Franklin Gothic Book</vt:lpstr>
      <vt:lpstr>Calibri Light</vt:lpstr>
      <vt:lpstr>Open Sans Bold</vt:lpstr>
      <vt:lpstr>Arial</vt:lpstr>
      <vt:lpstr>Inter</vt:lpstr>
      <vt:lpstr>Petrona Bold</vt:lpstr>
      <vt:lpstr>Calibri</vt:lpstr>
      <vt:lpstr>Office Theme</vt:lpstr>
      <vt:lpstr>Tema do Office</vt:lpstr>
      <vt:lpstr>1_Tema do Office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Des. Marcos Alaor Diniz Grangeia</cp:lastModifiedBy>
  <cp:revision>10</cp:revision>
  <dcterms:created xsi:type="dcterms:W3CDTF">2025-06-17T14:11:44Z</dcterms:created>
  <dcterms:modified xsi:type="dcterms:W3CDTF">2025-07-14T14:48:30Z</dcterms:modified>
</cp:coreProperties>
</file>